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5549" r:id="rId1"/>
  </p:sldMasterIdLst>
  <p:notesMasterIdLst>
    <p:notesMasterId r:id="rId15"/>
  </p:notesMasterIdLst>
  <p:sldIdLst>
    <p:sldId id="264" r:id="rId2"/>
    <p:sldId id="354" r:id="rId3"/>
    <p:sldId id="364" r:id="rId4"/>
    <p:sldId id="348" r:id="rId5"/>
    <p:sldId id="360" r:id="rId6"/>
    <p:sldId id="357" r:id="rId7"/>
    <p:sldId id="352" r:id="rId8"/>
    <p:sldId id="362" r:id="rId9"/>
    <p:sldId id="361" r:id="rId10"/>
    <p:sldId id="363" r:id="rId11"/>
    <p:sldId id="350" r:id="rId12"/>
    <p:sldId id="358" r:id="rId13"/>
    <p:sldId id="304" r:id="rId14"/>
  </p:sldIdLst>
  <p:sldSz cx="9144000" cy="6858000" type="screen4x3"/>
  <p:notesSz cx="6997700" cy="9271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28">
          <p15:clr>
            <a:srgbClr val="A4A3A4"/>
          </p15:clr>
        </p15:guide>
        <p15:guide id="2" orient="horz" pos="3889">
          <p15:clr>
            <a:srgbClr val="A4A3A4"/>
          </p15:clr>
        </p15:guide>
        <p15:guide id="3" orient="horz" pos="1266">
          <p15:clr>
            <a:srgbClr val="A4A3A4"/>
          </p15:clr>
        </p15:guide>
        <p15:guide id="4" pos="576">
          <p15:clr>
            <a:srgbClr val="A4A3A4"/>
          </p15:clr>
        </p15:guide>
        <p15:guide id="5" pos="51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C2"/>
    <a:srgbClr val="000000"/>
    <a:srgbClr val="F9FFF1"/>
    <a:srgbClr val="F6F7F2"/>
    <a:srgbClr val="1982AF"/>
    <a:srgbClr val="B9E0F7"/>
    <a:srgbClr val="D1E391"/>
    <a:srgbClr val="35AC46"/>
    <a:srgbClr val="00B9F2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23" autoAdjust="0"/>
    <p:restoredTop sz="77321" autoAdjust="0"/>
  </p:normalViewPr>
  <p:slideViewPr>
    <p:cSldViewPr snapToGrid="0" showGuides="1">
      <p:cViewPr varScale="1">
        <p:scale>
          <a:sx n="123" d="100"/>
          <a:sy n="123" d="100"/>
        </p:scale>
        <p:origin x="-1674" y="-90"/>
      </p:cViewPr>
      <p:guideLst>
        <p:guide orient="horz" pos="3228"/>
        <p:guide orient="horz" pos="3889"/>
        <p:guide orient="horz" pos="1266"/>
        <p:guide pos="576"/>
        <p:guide pos="5184"/>
      </p:guideLst>
    </p:cSldViewPr>
  </p:slideViewPr>
  <p:outlineViewPr>
    <p:cViewPr>
      <p:scale>
        <a:sx n="33" d="100"/>
        <a:sy n="33" d="100"/>
      </p:scale>
      <p:origin x="0" y="26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498D241-0AB7-BC44-80E8-F0A20AF46E9E}" type="datetimeFigureOut">
              <a:rPr lang="en-US"/>
              <a:pPr/>
              <a:t>11/19/2013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25"/>
            <a:ext cx="5598160" cy="4171950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3E7143C0-4F23-B545-9533-520B5A87CA1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5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coveringWorld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1500" cy="6878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44628" y="1828800"/>
            <a:ext cx="5656772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44628" y="3246120"/>
            <a:ext cx="565678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902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2376"/>
            <a:ext cx="7315200" cy="484631"/>
          </a:xfrm>
        </p:spPr>
        <p:txBody>
          <a:bodyPr anchor="t"/>
          <a:lstStyle>
            <a:lvl1pPr>
              <a:defRPr>
                <a:solidFill>
                  <a:srgbClr val="007AC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947672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sz="7200" baseline="0">
                <a:solidFill>
                  <a:srgbClr val="007AC2"/>
                </a:solidFill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SlideBa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9" cy="6868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36821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071491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b="0" i="0" baseline="0">
                <a:solidFill>
                  <a:srgbClr val="007AC2"/>
                </a:solidFill>
                <a:latin typeface="+mn-lt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685800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722376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baseline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SlideBa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9" cy="6868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7482" y="1941053"/>
            <a:ext cx="5429036" cy="18464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47672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0" r:id="rId1"/>
    <p:sldLayoutId id="2147485589" r:id="rId2"/>
    <p:sldLayoutId id="2147485551" r:id="rId3"/>
    <p:sldLayoutId id="2147485586" r:id="rId4"/>
    <p:sldLayoutId id="2147485553" r:id="rId5"/>
    <p:sldLayoutId id="2147485554" r:id="rId6"/>
    <p:sldLayoutId id="2147485555" r:id="rId7"/>
    <p:sldLayoutId id="2147485556" r:id="rId8"/>
    <p:sldLayoutId id="2147485558" r:id="rId9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4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gisday.rgf.r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nvusovic@tf.bor.ac.rs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tf.bor.ac.rs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197393" y="4158031"/>
            <a:ext cx="8771042" cy="78882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ctr"/>
            <a:r>
              <a:rPr lang="sr-Latn-RS" sz="2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G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EOINFORMATIKA I</a:t>
            </a:r>
            <a:r>
              <a:rPr lang="sr-Latn-RS" sz="2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GIS </a:t>
            </a:r>
            <a:r>
              <a:rPr lang="sr-Latn-RS" sz="20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U NASTAV</a:t>
            </a:r>
            <a:r>
              <a:rPr lang="en-US" sz="20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NOM PROCESU OBRA</a:t>
            </a:r>
            <a:r>
              <a:rPr lang="sr-Latn-RS" sz="20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Z</a:t>
            </a:r>
            <a:r>
              <a:rPr lang="en-US" sz="20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OVANJA RUDARSKIH IN</a:t>
            </a:r>
            <a:r>
              <a:rPr lang="sr-Latn-RS" sz="20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Ž</a:t>
            </a:r>
            <a:r>
              <a:rPr lang="en-US" sz="20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ENJERA</a:t>
            </a:r>
            <a:r>
              <a:rPr lang="sr-Latn-RS" sz="20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NA TEHNIČKOM FAKULTETU U BORU</a:t>
            </a:r>
            <a:endParaRPr lang="en-US" sz="20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tle 7"/>
          <p:cNvSpPr txBox="1">
            <a:spLocks/>
          </p:cNvSpPr>
          <p:nvPr/>
        </p:nvSpPr>
        <p:spPr>
          <a:xfrm>
            <a:off x="5863953" y="5552948"/>
            <a:ext cx="3089547" cy="4846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2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Prof</a:t>
            </a:r>
            <a:r>
              <a:rPr lang="sr-Latn-RS" sz="20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. dr Nenad Vušović</a:t>
            </a:r>
            <a:endParaRPr lang="en-US" sz="20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4925" y="457199"/>
            <a:ext cx="6591300" cy="67627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endParaRPr lang="sr-Latn-RS" sz="200" b="1" dirty="0" smtClean="0">
              <a:solidFill>
                <a:srgbClr val="002060"/>
              </a:solidFill>
            </a:endParaRPr>
          </a:p>
          <a:p>
            <a:pPr algn="ctr" eaLnBrk="0" hangingPunct="0">
              <a:lnSpc>
                <a:spcPts val="1800"/>
              </a:lnSpc>
            </a:pPr>
            <a:r>
              <a:rPr lang="sr-Latn-RS" sz="1700" b="1" dirty="0" smtClean="0">
                <a:solidFill>
                  <a:srgbClr val="002060"/>
                </a:solidFill>
              </a:rPr>
              <a:t>UNIVERZITET </a:t>
            </a:r>
            <a:r>
              <a:rPr lang="sr-Latn-RS" sz="1700" b="1" dirty="0">
                <a:solidFill>
                  <a:srgbClr val="002060"/>
                </a:solidFill>
              </a:rPr>
              <a:t>U </a:t>
            </a:r>
            <a:r>
              <a:rPr lang="sr-Latn-RS" sz="1700" b="1" dirty="0" smtClean="0">
                <a:solidFill>
                  <a:srgbClr val="002060"/>
                </a:solidFill>
              </a:rPr>
              <a:t>BEOGRADU-TEHNIČKI </a:t>
            </a:r>
            <a:r>
              <a:rPr lang="sr-Latn-RS" sz="1700" b="1" dirty="0">
                <a:solidFill>
                  <a:srgbClr val="002060"/>
                </a:solidFill>
              </a:rPr>
              <a:t>FAKULTET U </a:t>
            </a:r>
            <a:r>
              <a:rPr lang="sr-Latn-RS" sz="1700" b="1" dirty="0" smtClean="0">
                <a:solidFill>
                  <a:srgbClr val="002060"/>
                </a:solidFill>
              </a:rPr>
              <a:t>BORU</a:t>
            </a:r>
          </a:p>
          <a:p>
            <a:pPr algn="ctr" eaLnBrk="0" hangingPunct="0">
              <a:lnSpc>
                <a:spcPts val="1800"/>
              </a:lnSpc>
            </a:pP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221638"/>
            <a:ext cx="1032312" cy="10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Знак Универзите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92" y="207425"/>
            <a:ext cx="1107533" cy="114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67591" y="1620077"/>
            <a:ext cx="2544790" cy="54627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>
              <a:lnSpc>
                <a:spcPts val="1800"/>
              </a:lnSpc>
            </a:pPr>
            <a:r>
              <a:rPr lang="sr-Latn-RS" sz="1400" b="1" dirty="0" smtClean="0">
                <a:solidFill>
                  <a:srgbClr val="000000"/>
                </a:solidFill>
                <a:ea typeface="+mn-ea"/>
                <a:cs typeface="+mn-cs"/>
              </a:rPr>
              <a:t>Beograd, 20. Novembar 2013.</a:t>
            </a:r>
          </a:p>
          <a:p>
            <a:pPr eaLnBrk="0" hangingPunct="0">
              <a:lnSpc>
                <a:spcPts val="1800"/>
              </a:lnSpc>
            </a:pPr>
            <a:r>
              <a:rPr lang="sr-Latn-RS" sz="1400" b="1" dirty="0" smtClean="0">
                <a:hlinkClick r:id="rId4"/>
              </a:rPr>
              <a:t>http</a:t>
            </a:r>
            <a:r>
              <a:rPr lang="sr-Latn-RS" sz="1400" b="1" dirty="0" smtClean="0">
                <a:hlinkClick r:id="rId4"/>
              </a:rPr>
              <a:t>://gisday.rgf.rs</a:t>
            </a:r>
            <a:endParaRPr lang="en-US" sz="1400" b="1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15416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2300">
                <a:solidFill>
                  <a:srgbClr val="FFFF00"/>
                </a:solidFill>
              </a:defRPr>
            </a:lvl1pPr>
          </a:lstStyle>
          <a:p>
            <a:r>
              <a:rPr lang="hr-HR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Ovladavanjem </a:t>
            </a:r>
            <a:r>
              <a:rPr lang="hr-H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znanja iz geodezije, geoinformacionih </a:t>
            </a:r>
            <a:r>
              <a:rPr lang="hr-HR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tehnologija, geoinformatike i geobaza podataka </a:t>
            </a:r>
            <a:r>
              <a:rPr lang="hr-H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stvoreni su preduslovi za obrazovanje studenata u oblasti GIS-a. 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1169682"/>
            <a:ext cx="9144000" cy="40626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2300">
                <a:solidFill>
                  <a:srgbClr val="FFFF00"/>
                </a:solidFill>
              </a:defRPr>
            </a:lvl1pPr>
          </a:lstStyle>
          <a:p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Kroz proces teorijske nastave studenti se upoznaju sa komponentama i funkcijama GIS-a. Sledi faza pripreme dokumentacije kroz prikupljanje i verifikaciju prostornih podataka i upoznavanje sa modelima prostornih podataka, kodiranjem, organizacijom i pristupu geopodacima. Povezivanje grafičkih i alfanumeričkih podataka, atributizacija, simbolizacija i vizuelizacija grafičkih podataka u GIS-u predstavlja sledeću fazu edukacije, kao i upoznavanje studenata sa Infrastrukturom geoprostornih podataka (</a:t>
            </a:r>
            <a:r>
              <a:rPr lang="hr-H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SDI)</a:t>
            </a:r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, elementima SDI, </a:t>
            </a:r>
            <a:r>
              <a:rPr lang="sr-Latn-C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INSPIRE direktivom, </a:t>
            </a:r>
            <a:r>
              <a:rPr lang="sr-Latn-C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interoperabilnosti, setova prostornih </a:t>
            </a:r>
            <a:r>
              <a:rPr lang="sr-Latn-C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podataka, mrežnim servisima, geoportalima i Nacionalnom infrastrukturom geoprostornih podataka (NIGP</a:t>
            </a:r>
            <a:r>
              <a:rPr lang="sr-Latn-C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).</a:t>
            </a:r>
            <a:r>
              <a:rPr lang="sr-Latn-RS" sz="5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</a:p>
          <a:p>
            <a:r>
              <a:rPr lang="sr-Latn-RS" sz="500" dirty="0" smtClean="0"/>
              <a:t> </a:t>
            </a:r>
            <a:endParaRPr lang="hr-HR" sz="500" dirty="0"/>
          </a:p>
        </p:txBody>
      </p:sp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42" y="5459891"/>
            <a:ext cx="859317" cy="8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Знак Универзите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1" y="5452312"/>
            <a:ext cx="852959" cy="87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966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sal.ocean.washington.edu/tutorials/arcgis/intro/new_enterprise_arcgis_diag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4" y="4634860"/>
            <a:ext cx="2101151" cy="214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0" y="9043"/>
            <a:ext cx="9144000" cy="229293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2300">
                <a:solidFill>
                  <a:srgbClr val="FFFF00"/>
                </a:solidFill>
              </a:defRPr>
            </a:lvl1pPr>
          </a:lstStyle>
          <a:p>
            <a:endParaRPr lang="hr-HR" sz="500" dirty="0" smtClean="0"/>
          </a:p>
          <a:p>
            <a:r>
              <a:rPr lang="hr-HR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Uvodjenje </a:t>
            </a:r>
            <a:r>
              <a:rPr lang="hr-H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GIS-a u proces nastave podrazumevala je obezbedjenje hardverske i softverske podrške i odgovarajućeg  kabinetskog prostora. Zahvaljujući finansijskim sredstvima dobijenim od strane RTB Bor-a, nabavljena je akademska verzija ArcGIS </a:t>
            </a:r>
            <a:r>
              <a:rPr lang="hr-HR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softvera</a:t>
            </a:r>
            <a:r>
              <a:rPr lang="hr-H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, čime su se stekli uslovi da se uz teorijsku nastavu vrši obuka studenata u ArcGIS Desktop alatima. 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2321483"/>
            <a:ext cx="9144000" cy="221599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2300">
                <a:solidFill>
                  <a:srgbClr val="FFFF00"/>
                </a:solidFill>
              </a:defRPr>
            </a:lvl1pPr>
          </a:lstStyle>
          <a:p>
            <a:r>
              <a:rPr lang="hr-H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Sprovedene aktivnosti na uvodjenju GIS-a znatno su unapredile razumevanje prostora u kome se izvode rudarske aktivnosti pružajući vizuelizaciju realnog prostornog okruženja. </a:t>
            </a:r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Takodje, upotreba osnovnih GIS funkcija omogućen je novi način interpretacije prostornih podataka, kao i uspostavljanje analitičkih veza u posmatranom geosistemu.</a:t>
            </a:r>
            <a:r>
              <a:rPr lang="hr-H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243" y="4673285"/>
            <a:ext cx="3897824" cy="210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05" y="4673285"/>
            <a:ext cx="1368525" cy="89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2165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I:\GEOINFORMATIKA_Monografija_2013\Poglavlje_2\Picture\glob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3" y="5461019"/>
            <a:ext cx="1235995" cy="124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15686"/>
            <a:ext cx="9144000" cy="3062377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900" b="0">
                <a:solidFill>
                  <a:srgbClr val="FFFF00"/>
                </a:solidFill>
              </a:defRPr>
            </a:lvl1pPr>
            <a:lvl2pPr marL="742950" indent="-285750" eaLnBrk="0" hangingPunct="0">
              <a:defRPr>
                <a:latin typeface="Verdana" pitchFamily="34" charset="0"/>
              </a:defRPr>
            </a:lvl2pPr>
            <a:lvl3pPr marL="1143000" indent="-228600" eaLnBrk="0" hangingPunct="0">
              <a:defRPr>
                <a:latin typeface="Verdana" pitchFamily="34" charset="0"/>
              </a:defRPr>
            </a:lvl3pPr>
            <a:lvl4pPr marL="1600200" indent="-228600" eaLnBrk="0" hangingPunct="0">
              <a:defRPr>
                <a:latin typeface="Verdana" pitchFamily="34" charset="0"/>
              </a:defRPr>
            </a:lvl4pPr>
            <a:lvl5pPr marL="2057400" indent="-228600" eaLnBrk="0" hangingPunct="0">
              <a:defRPr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9pPr>
          </a:lstStyle>
          <a:p>
            <a:endParaRPr lang="hr-HR" dirty="0"/>
          </a:p>
          <a:p>
            <a:r>
              <a:rPr lang="hr-HR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Geoinformatika i GIS će i u budućnosti biti nezamenljivi, jer već sada postavljaju standarde pri izradi svih vrsta dokumenata u digitalnom obliku kao što su: karte podzemnih voda, karte hidrogeoloških objekata i pojava, karte zaštitnih zona, geološke karte, karte mineralnih sirovina, karte obnovljivih izvora energije, državni premer, katastarska administracija, infrastrukturni geoinformacioni sistemi, uredjenje poljoprivrednog i gradjevinskog zemljišta, prostorno planiranje itd.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hr-HR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 descr="http://www.esriuk.com/sites/default/files/uploads/ArcGISServerDiagr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472" y="5461021"/>
            <a:ext cx="2156897" cy="1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-scf.usc.edu/~stieger/images/GIS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90" y="5461018"/>
            <a:ext cx="1254054" cy="124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3076541"/>
            <a:ext cx="9144000" cy="2139047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900" b="0">
                <a:solidFill>
                  <a:srgbClr val="FFFF00"/>
                </a:solidFill>
              </a:defRPr>
            </a:lvl1pPr>
            <a:lvl2pPr marL="742950" indent="-285750" eaLnBrk="0" hangingPunct="0">
              <a:defRPr>
                <a:latin typeface="Verdana" pitchFamily="34" charset="0"/>
              </a:defRPr>
            </a:lvl2pPr>
            <a:lvl3pPr marL="1143000" indent="-228600" eaLnBrk="0" hangingPunct="0">
              <a:defRPr>
                <a:latin typeface="Verdana" pitchFamily="34" charset="0"/>
              </a:defRPr>
            </a:lvl3pPr>
            <a:lvl4pPr marL="1600200" indent="-228600" eaLnBrk="0" hangingPunct="0">
              <a:defRPr>
                <a:latin typeface="Verdana" pitchFamily="34" charset="0"/>
              </a:defRPr>
            </a:lvl4pPr>
            <a:lvl5pPr marL="2057400" indent="-228600" eaLnBrk="0" hangingPunct="0">
              <a:defRPr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9pPr>
          </a:lstStyle>
          <a:p>
            <a:endParaRPr lang="hr-HR" dirty="0"/>
          </a:p>
          <a:p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Zahvaljujući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sve većoj raspoloživosti digitalnih prostornih podataka i geoinformatičkih servisa na Internetu, GIS je danas značajno migrirao od profesionalnih korisnika prema širokom dijapazonu neprofesionalnih 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korisnika,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sa svakodnevnim informatičkim potrebama, medju kojima studenti treba da preuzmu vodeću ulogu.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29415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Знак Универзит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469" y="694715"/>
            <a:ext cx="1211188" cy="124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764" y="1750245"/>
            <a:ext cx="1066192" cy="106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I:\GEOINFORMATIKA_2013\Slike\GISDay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01" y="3249873"/>
            <a:ext cx="1161546" cy="138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57" y="2365572"/>
            <a:ext cx="1056494" cy="1271748"/>
          </a:xfrm>
          <a:prstGeom prst="rect">
            <a:avLst/>
          </a:prstGeom>
        </p:spPr>
      </p:pic>
      <p:sp>
        <p:nvSpPr>
          <p:cNvPr id="10" name="Title 61"/>
          <p:cNvSpPr>
            <a:spLocks noGrp="1"/>
          </p:cNvSpPr>
          <p:nvPr>
            <p:ph type="title"/>
          </p:nvPr>
        </p:nvSpPr>
        <p:spPr>
          <a:xfrm>
            <a:off x="4086971" y="624367"/>
            <a:ext cx="4663092" cy="1319661"/>
          </a:xfrm>
          <a:noFill/>
        </p:spPr>
        <p:txBody>
          <a:bodyPr/>
          <a:lstStyle/>
          <a:p>
            <a:pPr algn="ctr"/>
            <a:r>
              <a:rPr lang="sr-Latn-RS" sz="4800" dirty="0" smtClean="0">
                <a:latin typeface="Calibri" pitchFamily="34" charset="0"/>
                <a:cs typeface="Calibri" pitchFamily="34" charset="0"/>
              </a:rPr>
              <a:t>                        </a:t>
            </a:r>
            <a:r>
              <a:rPr lang="sr-Latn-RS" sz="4800" dirty="0" smtClean="0">
                <a:solidFill>
                  <a:srgbClr val="007AC2"/>
                </a:solidFill>
                <a:latin typeface="Calibri" pitchFamily="34" charset="0"/>
                <a:cs typeface="Calibri" pitchFamily="34" charset="0"/>
              </a:rPr>
              <a:t>HVALA NA PAŽNJI</a:t>
            </a:r>
            <a:endParaRPr lang="en-US" sz="4800" dirty="0">
              <a:solidFill>
                <a:srgbClr val="007AC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318931" y="4575070"/>
            <a:ext cx="3013132" cy="4846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1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e-mail: </a:t>
            </a:r>
            <a:r>
              <a:rPr lang="sr-Latn-R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6"/>
              </a:rPr>
              <a:t>nvusovic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6"/>
              </a:rPr>
              <a:t>@tf.bor.ac.rs</a:t>
            </a:r>
            <a:r>
              <a:rPr lang="sr-Latn-RS" sz="1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1800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 txBox="1">
            <a:spLocks/>
          </p:cNvSpPr>
          <p:nvPr/>
        </p:nvSpPr>
        <p:spPr>
          <a:xfrm>
            <a:off x="6299728" y="6377104"/>
            <a:ext cx="2201082" cy="37307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2000" dirty="0" smtClean="0">
                <a:solidFill>
                  <a:srgbClr val="C00000"/>
                </a:solidFill>
                <a:latin typeface="+mn-lt"/>
                <a:ea typeface="+mn-ea"/>
                <a:cs typeface="+mn-cs"/>
                <a:hlinkClick r:id="rId2"/>
              </a:rPr>
              <a:t>www.tf.bor.ac.rs</a:t>
            </a:r>
            <a:r>
              <a:rPr lang="sr-Latn-RS" sz="2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endParaRPr lang="en-US" sz="20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2331472" y="133577"/>
            <a:ext cx="6723008" cy="484631"/>
          </a:xfrm>
        </p:spPr>
        <p:txBody>
          <a:bodyPr/>
          <a:lstStyle/>
          <a:p>
            <a:pPr algn="ctr"/>
            <a:r>
              <a:rPr lang="sr-Latn-RS" sz="3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TEHNIČKI</a:t>
            </a:r>
            <a:r>
              <a:rPr lang="sr-Latn-RS" sz="3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r-Latn-RS" sz="3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FAKULTET U BORU</a:t>
            </a:r>
            <a:endParaRPr lang="en-US" sz="3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91" y="721937"/>
            <a:ext cx="8307009" cy="489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903359"/>
            <a:ext cx="466724" cy="46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Nenad\Desktop\GIS day RGF 2013\Serbia_Bo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03" y="94031"/>
            <a:ext cx="4662944" cy="658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68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64660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500" b="1">
                <a:solidFill>
                  <a:srgbClr val="C00000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latin typeface="Verdana" pitchFamily="34" charset="0"/>
              </a:defRPr>
            </a:lvl2pPr>
            <a:lvl3pPr marL="1143000" indent="-228600" eaLnBrk="0" hangingPunct="0">
              <a:defRPr>
                <a:latin typeface="Verdana" pitchFamily="34" charset="0"/>
              </a:defRPr>
            </a:lvl3pPr>
            <a:lvl4pPr marL="1600200" indent="-228600" eaLnBrk="0" hangingPunct="0">
              <a:defRPr>
                <a:latin typeface="Verdana" pitchFamily="34" charset="0"/>
              </a:defRPr>
            </a:lvl4pPr>
            <a:lvl5pPr marL="2057400" indent="-228600" eaLnBrk="0" hangingPunct="0">
              <a:defRPr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9pPr>
          </a:lstStyle>
          <a:p>
            <a:endParaRPr lang="sr-Latn-RS" sz="900" b="0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  <a:p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T</a:t>
            </a:r>
            <a:r>
              <a:rPr lang="sr-Latn-R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ehnički fakultet u Boru ove godine slavi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52. godine uspešnog rada na </a:t>
            </a:r>
            <a:r>
              <a:rPr lang="sr-Latn-R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Univerzitetu u Beogradu.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Osnovan je 1961. godine kao odgovor na izražene potrebe za visokoobrazovnim kadrom iz oblasti rudarstva i metalurgije, u vreme dinamičkog razvoja RTB Bor. </a:t>
            </a:r>
            <a:endParaRPr lang="sr-Latn-RS" sz="2300" b="0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</p:txBody>
      </p:sp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42" y="5459891"/>
            <a:ext cx="859317" cy="8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Знак Универзите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1" y="5452312"/>
            <a:ext cx="852959" cy="87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1681573"/>
            <a:ext cx="9144000" cy="200054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500" b="1">
                <a:solidFill>
                  <a:srgbClr val="C00000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latin typeface="Verdana" pitchFamily="34" charset="0"/>
              </a:defRPr>
            </a:lvl2pPr>
            <a:lvl3pPr marL="1143000" indent="-228600" eaLnBrk="0" hangingPunct="0">
              <a:defRPr>
                <a:latin typeface="Verdana" pitchFamily="34" charset="0"/>
              </a:defRPr>
            </a:lvl3pPr>
            <a:lvl4pPr marL="1600200" indent="-228600" eaLnBrk="0" hangingPunct="0">
              <a:defRPr>
                <a:latin typeface="Verdana" pitchFamily="34" charset="0"/>
              </a:defRPr>
            </a:lvl4pPr>
            <a:lvl5pPr marL="2057400" indent="-228600" eaLnBrk="0" hangingPunct="0">
              <a:defRPr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9pPr>
          </a:lstStyle>
          <a:p>
            <a:endParaRPr lang="sr-Latn-RS" sz="900" b="0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  <a:p>
            <a:r>
              <a:rPr lang="sr-Latn-R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Delatnost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TF u Boru obuhvata polje tehničko-tehnoloških nauka. Studije na ovoj visokoškolskoj ustanovi organizovane su u okviru akreditovanih studijskih programa iz oblasti </a:t>
            </a:r>
            <a:r>
              <a:rPr lang="sr-Latn-R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Rudarskog inženjerstva, Metalurškog inženjerstva, Tehnološkog inženjerstva i Inženjerskog menadžmenta. 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3742847"/>
            <a:ext cx="9144000" cy="1461939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500" b="1">
                <a:solidFill>
                  <a:srgbClr val="C00000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latin typeface="Verdana" pitchFamily="34" charset="0"/>
              </a:defRPr>
            </a:lvl2pPr>
            <a:lvl3pPr marL="1143000" indent="-228600" eaLnBrk="0" hangingPunct="0">
              <a:defRPr>
                <a:latin typeface="Verdana" pitchFamily="34" charset="0"/>
              </a:defRPr>
            </a:lvl3pPr>
            <a:lvl4pPr marL="1600200" indent="-228600" eaLnBrk="0" hangingPunct="0">
              <a:defRPr>
                <a:latin typeface="Verdana" pitchFamily="34" charset="0"/>
              </a:defRPr>
            </a:lvl4pPr>
            <a:lvl5pPr marL="2057400" indent="-228600" eaLnBrk="0" hangingPunct="0">
              <a:defRPr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9pPr>
          </a:lstStyle>
          <a:p>
            <a:endParaRPr lang="sr-Latn-RS" sz="900" b="0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  <a:p>
            <a:r>
              <a:rPr lang="sr-Latn-R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TF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je trenutno u procesu nove akreditacije ovih studijskih programa za sva tri nivoa osnovnih, diplomskih-master i doktorskih akademskih studija</a:t>
            </a:r>
            <a:r>
              <a:rPr lang="sr-Latn-R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.</a:t>
            </a:r>
          </a:p>
          <a:p>
            <a:endParaRPr lang="sr-Latn-RS" sz="1100" b="0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13098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29293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500" b="1">
                <a:solidFill>
                  <a:srgbClr val="C00000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latin typeface="Verdana" pitchFamily="34" charset="0"/>
              </a:defRPr>
            </a:lvl2pPr>
            <a:lvl3pPr marL="1143000" indent="-228600" eaLnBrk="0" hangingPunct="0">
              <a:defRPr>
                <a:latin typeface="Verdana" pitchFamily="34" charset="0"/>
              </a:defRPr>
            </a:lvl3pPr>
            <a:lvl4pPr marL="1600200" indent="-228600" eaLnBrk="0" hangingPunct="0">
              <a:defRPr>
                <a:latin typeface="Verdana" pitchFamily="34" charset="0"/>
              </a:defRPr>
            </a:lvl4pPr>
            <a:lvl5pPr marL="2057400" indent="-228600" eaLnBrk="0" hangingPunct="0">
              <a:defRPr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9pPr>
          </a:lstStyle>
          <a:p>
            <a:endParaRPr lang="sr-Latn-RS" b="0" dirty="0" smtClean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  <a:p>
            <a:r>
              <a:rPr lang="sr-Cyrl-C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Struktura </a:t>
            </a:r>
            <a:r>
              <a:rPr lang="sr-Cyrl-C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studija </a:t>
            </a:r>
            <a:r>
              <a:rPr lang="sr-Cyrl-C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na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Rudarskom odseku, pre procesa </a:t>
            </a:r>
            <a:r>
              <a:rPr lang="sr-Latn-R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akreditacije,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bila je </a:t>
            </a:r>
            <a:r>
              <a:rPr lang="sr-Cyrl-C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zasn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o</a:t>
            </a:r>
            <a:r>
              <a:rPr lang="sr-Cyrl-C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van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a</a:t>
            </a:r>
            <a:r>
              <a:rPr lang="sr-Cyrl-C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 na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pedesetogodišnjem </a:t>
            </a:r>
            <a:r>
              <a:rPr lang="sr-Cyrl-C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iskustv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u</a:t>
            </a:r>
            <a:r>
              <a:rPr lang="sr-Cyrl-C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 u </a:t>
            </a:r>
            <a:r>
              <a:rPr lang="sr-Cyrl-C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obrazovanju </a:t>
            </a:r>
            <a:r>
              <a:rPr lang="sr-Cyrl-C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kadrova u ovoj naučnoj oblasti,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te </a:t>
            </a:r>
            <a:r>
              <a:rPr lang="sr-Cyrl-C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stalnoj saradnji sa rudarskim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kompanijama </a:t>
            </a:r>
            <a:r>
              <a:rPr lang="sr-Cyrl-C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u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cilju izvodjenja praktične nastave u pogonima RTB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Bor, PK „Kostolac</a:t>
            </a:r>
            <a:r>
              <a:rPr lang="sr-Latn-R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“ i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pogonima rudnika uglja sa podzemnom eksploatcijom koji </a:t>
            </a:r>
            <a:r>
              <a:rPr lang="sr-Latn-R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posluju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u okviru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JP PEU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Resavica.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951" y="2330726"/>
            <a:ext cx="9144000" cy="150810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1600" b="1">
                <a:solidFill>
                  <a:srgbClr val="FFFF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>
                <a:latin typeface="Verdana" pitchFamily="34" charset="0"/>
              </a:defRPr>
            </a:lvl2pPr>
            <a:lvl3pPr marL="1143000" indent="-228600" eaLnBrk="0" hangingPunct="0">
              <a:defRPr>
                <a:latin typeface="Verdana" pitchFamily="34" charset="0"/>
              </a:defRPr>
            </a:lvl3pPr>
            <a:lvl4pPr marL="1600200" indent="-228600" eaLnBrk="0" hangingPunct="0">
              <a:defRPr>
                <a:latin typeface="Verdana" pitchFamily="34" charset="0"/>
              </a:defRPr>
            </a:lvl4pPr>
            <a:lvl5pPr marL="2057400" indent="-228600" eaLnBrk="0" hangingPunct="0">
              <a:defRPr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9pPr>
          </a:lstStyle>
          <a:p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Proces akreditacije, kroz koju je 2009. godine </a:t>
            </a:r>
            <a:r>
              <a:rPr lang="sr-Latn-R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prošao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TF u Boru, uslovio je intezivno praćenje novih</a:t>
            </a:r>
            <a:r>
              <a:rPr lang="sr-Cyrl-C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 trendova u </a:t>
            </a:r>
            <a:r>
              <a:rPr lang="sr-Latn-R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školov</a:t>
            </a:r>
            <a:r>
              <a:rPr lang="sr-Cyrl-C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anju</a:t>
            </a:r>
            <a:r>
              <a:rPr lang="sr-Latn-R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sr-Latn-RS" sz="23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rudarskih inženjera na inostranim fakultetima, što je dovelo do uvodjenja novih naučnih disciplina u obrazovni </a:t>
            </a:r>
            <a:r>
              <a:rPr lang="sr-Latn-R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proces na Rudarskom inženjerstvu</a:t>
            </a:r>
            <a:r>
              <a:rPr lang="sr-Cyrl-C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  <a:r>
              <a:rPr lang="sr-Latn-RS" sz="23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endParaRPr lang="hr-HR" sz="2300" b="0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951" y="3889886"/>
            <a:ext cx="9144000" cy="150810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900" b="0">
                <a:solidFill>
                  <a:srgbClr val="FFFF00"/>
                </a:solidFill>
              </a:defRPr>
            </a:lvl1pPr>
            <a:lvl2pPr marL="742950" indent="-285750" eaLnBrk="0" hangingPunct="0">
              <a:defRPr>
                <a:latin typeface="Verdana" pitchFamily="34" charset="0"/>
              </a:defRPr>
            </a:lvl2pPr>
            <a:lvl3pPr marL="1143000" indent="-228600" eaLnBrk="0" hangingPunct="0">
              <a:defRPr>
                <a:latin typeface="Verdana" pitchFamily="34" charset="0"/>
              </a:defRPr>
            </a:lvl3pPr>
            <a:lvl4pPr marL="1600200" indent="-228600" eaLnBrk="0" hangingPunct="0">
              <a:defRPr>
                <a:latin typeface="Verdana" pitchFamily="34" charset="0"/>
              </a:defRPr>
            </a:lvl4pPr>
            <a:lvl5pPr marL="2057400" indent="-228600" eaLnBrk="0" hangingPunct="0">
              <a:defRPr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9pPr>
          </a:lstStyle>
          <a:p>
            <a:r>
              <a:rPr lang="hr-HR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Razumljivo </a:t>
            </a:r>
            <a:r>
              <a:rPr lang="hr-HR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je da pri uvodjenju novih </a:t>
            </a:r>
            <a:r>
              <a:rPr lang="hr-HR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programa obrazovanja </a:t>
            </a:r>
            <a:r>
              <a:rPr lang="hr-HR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treba preći dug put, koji se kreće od uspostavljanja preduslova za sticanje novih znanja iz </a:t>
            </a:r>
            <a:r>
              <a:rPr lang="hr-HR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Geoinformacionih tehnologija </a:t>
            </a:r>
            <a:r>
              <a:rPr lang="hr-HR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do stvaranja uslova za realizaciju GIS </a:t>
            </a:r>
            <a:r>
              <a:rPr lang="hr-HR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rešenja u </a:t>
            </a:r>
            <a:r>
              <a:rPr lang="hr-HR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odgovarajućoj softverskoj </a:t>
            </a:r>
            <a:r>
              <a:rPr lang="hr-HR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aplikaciji. </a:t>
            </a:r>
            <a:endParaRPr lang="hr-HR" sz="23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68" y="5855484"/>
            <a:ext cx="859317" cy="8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Знак Универзите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7" y="5847905"/>
            <a:ext cx="852959" cy="87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3463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019" y="-494"/>
            <a:ext cx="9144000" cy="1369606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2300">
                <a:solidFill>
                  <a:srgbClr val="FFFF00"/>
                </a:solidFill>
              </a:defRPr>
            </a:lvl1pPr>
          </a:lstStyle>
          <a:p>
            <a:endParaRPr lang="sr-Latn-RS" sz="900" dirty="0" smtClean="0"/>
          </a:p>
          <a:p>
            <a:r>
              <a:rPr lang="hr-H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Jezgro </a:t>
            </a:r>
            <a:r>
              <a:rPr lang="hr-HR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Geoinformacionih tehnologija čine </a:t>
            </a:r>
            <a:r>
              <a:rPr lang="hr-H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prostorne informacije koje su  tradicionalno, ali i sadržajno povezane sa Geodezijom kao naukom o  premeru i prikazivanju Zemljine površi.</a:t>
            </a: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sr-Latn-RS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endParaRPr lang="sr-Latn-RS" sz="5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2933865"/>
            <a:ext cx="9144000" cy="229293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2300">
                <a:solidFill>
                  <a:srgbClr val="FFFF00"/>
                </a:solidFill>
              </a:defRPr>
            </a:lvl1pPr>
          </a:lstStyle>
          <a:p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Kroz </a:t>
            </a:r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proces nastave </a:t>
            </a:r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iz Geodezije studenti </a:t>
            </a:r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stiču znanja </a:t>
            </a:r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o </a:t>
            </a:r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prostornim referentnim sistemima, kartografskim projekcijama, globalnim navigacionim satelitskim sistemima (GNSS), GPS </a:t>
            </a:r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pozicioniranjima</a:t>
            </a:r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, daljinskoj detekciji, terestičkim </a:t>
            </a:r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snimanjima</a:t>
            </a:r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, </a:t>
            </a:r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aerofotogrametriji, </a:t>
            </a:r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laserskom skeniranju terena, </a:t>
            </a:r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do snimanja </a:t>
            </a:r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LIDAR-om i 3D laserskim skenerima.</a:t>
            </a:r>
            <a:endParaRPr lang="sr-Latn-RS" sz="1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endParaRPr lang="sr-Latn-RS" sz="1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endParaRPr lang="sr-Latn-RS" sz="1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endParaRPr lang="sr-Latn-RS" sz="1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endParaRPr lang="sr-Latn-RS" sz="1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endParaRPr lang="sr-Latn-RS" sz="1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637" y="1401090"/>
            <a:ext cx="9144000" cy="150810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2300">
                <a:solidFill>
                  <a:srgbClr val="FFFF00"/>
                </a:solidFill>
              </a:defRPr>
            </a:lvl1pPr>
          </a:lstStyle>
          <a:p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Geodezija</a:t>
            </a:r>
            <a:r>
              <a:rPr lang="hr-HR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r>
              <a:rPr lang="hr-HR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integriše </a:t>
            </a:r>
            <a:r>
              <a:rPr lang="hr-H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široki spektar naučnih disciplina, od </a:t>
            </a:r>
            <a:r>
              <a:rPr lang="hr-HR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geodetskog premera, GPS-a </a:t>
            </a:r>
            <a:r>
              <a:rPr lang="hr-HR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do </a:t>
            </a:r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bespilotnih aerofotogrametrijskih sistema i </a:t>
            </a:r>
            <a:r>
              <a:rPr lang="hr-HR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daljinske detekcije, </a:t>
            </a:r>
            <a:r>
              <a:rPr lang="hr-H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koje zajedno kreiraju detaljnu ali razumljivu sliku o fizičkom svetu i </a:t>
            </a:r>
            <a:r>
              <a:rPr lang="hr-HR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našoj poziciji </a:t>
            </a:r>
            <a:r>
              <a:rPr lang="hr-H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u njemu</a:t>
            </a:r>
            <a:r>
              <a:rPr lang="hr-HR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.</a:t>
            </a:r>
            <a:r>
              <a:rPr lang="hr-HR" sz="9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hr-HR" sz="9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42" y="5459891"/>
            <a:ext cx="859317" cy="8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Знак Универзите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1" y="5452312"/>
            <a:ext cx="852959" cy="87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9564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387" y="2230626"/>
            <a:ext cx="2330579" cy="23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://i1.ytimg.com/vi/-71FeT755t8/maxresdefault.jpg?feature=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" y="2230625"/>
            <a:ext cx="4236544" cy="238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3dscanningtechnologies.com/cms3d/uploads/Leica_HDS_Scann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66" y="2230627"/>
            <a:ext cx="2383053" cy="238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019" y="9197"/>
            <a:ext cx="9144000" cy="2139047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2300">
                <a:solidFill>
                  <a:srgbClr val="FFFF00"/>
                </a:solidFill>
              </a:defRPr>
            </a:lvl1pPr>
          </a:lstStyle>
          <a:p>
            <a:endParaRPr lang="sr-Latn-RS" sz="900" dirty="0" smtClean="0"/>
          </a:p>
          <a:p>
            <a:r>
              <a:rPr lang="vi-VN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U </a:t>
            </a:r>
            <a:r>
              <a:rPr lang="vi-VN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svojoj osnovi, </a:t>
            </a:r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geo</a:t>
            </a:r>
            <a:r>
              <a:rPr lang="vi-VN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informacion</a:t>
            </a:r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e</a:t>
            </a:r>
            <a:r>
              <a:rPr lang="vi-VN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tehnologij</a:t>
            </a:r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e</a:t>
            </a:r>
            <a:r>
              <a:rPr lang="vi-VN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se bav</a:t>
            </a:r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e</a:t>
            </a:r>
            <a:r>
              <a:rPr lang="vi-VN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poboljšanjem različitih ljudskih napora u rešavanju problema kroz projektovanje, razvoj i korišćenje tehnološki zasnovanih sistema i procesa koji poboljšavaju efikasnost i efektivnost</a:t>
            </a:r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geoinformacija</a:t>
            </a:r>
            <a:r>
              <a:rPr lang="vi-VN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i relevantnih</a:t>
            </a:r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znanja </a:t>
            </a:r>
            <a:r>
              <a:rPr lang="vi-VN" dirty="0">
                <a:solidFill>
                  <a:schemeClr val="tx1">
                    <a:lumMod val="20000"/>
                    <a:lumOff val="80000"/>
                  </a:schemeClr>
                </a:solidFill>
              </a:rPr>
              <a:t>u različitim strateškim i operativnim situacijama</a:t>
            </a:r>
            <a:r>
              <a:rPr lang="vi-VN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.</a:t>
            </a:r>
            <a:endParaRPr lang="sr-Latn-RS" sz="8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endParaRPr lang="sr-Latn-RS" sz="9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42" y="5459891"/>
            <a:ext cx="859317" cy="8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Знак Универзитет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1" y="5452312"/>
            <a:ext cx="852959" cy="87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9805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7"/>
          <p:cNvSpPr txBox="1">
            <a:spLocks/>
          </p:cNvSpPr>
          <p:nvPr/>
        </p:nvSpPr>
        <p:spPr>
          <a:xfrm>
            <a:off x="6434103" y="6429346"/>
            <a:ext cx="2129199" cy="28002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16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Prof. dr Nenad Vušović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8" descr="image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" y="2063391"/>
            <a:ext cx="2864628" cy="287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852" y="2071140"/>
            <a:ext cx="4165962" cy="287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301" y="2071140"/>
            <a:ext cx="1828153" cy="287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12853"/>
            <a:ext cx="9144000" cy="1723549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2300">
                <a:solidFill>
                  <a:srgbClr val="FFFF00"/>
                </a:solidFill>
              </a:defRPr>
            </a:lvl1pPr>
          </a:lstStyle>
          <a:p>
            <a:endParaRPr lang="sr-Latn-RS" sz="500" dirty="0" smtClean="0"/>
          </a:p>
          <a:p>
            <a:r>
              <a:rPr lang="vi-VN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Aktivnosti </a:t>
            </a:r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geo</a:t>
            </a:r>
            <a:r>
              <a:rPr lang="vi-VN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informacion</a:t>
            </a:r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ih</a:t>
            </a:r>
            <a:r>
              <a:rPr lang="vi-VN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tehnologij</a:t>
            </a:r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</a:t>
            </a:r>
            <a:r>
              <a:rPr lang="vi-VN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>
                <a:solidFill>
                  <a:schemeClr val="tx1">
                    <a:lumMod val="20000"/>
                    <a:lumOff val="80000"/>
                  </a:schemeClr>
                </a:solidFill>
              </a:rPr>
              <a:t>dopunjuju i poboljšavaju, ali </a:t>
            </a:r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 </a:t>
            </a:r>
            <a:r>
              <a:rPr lang="vi-VN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prevazilaze granice tradicionalnog</a:t>
            </a:r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inženjeringa,</a:t>
            </a:r>
            <a:r>
              <a:rPr lang="vi-VN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stavljajući naglasak na informacione osnove inženjerskih aktivnosti, nasuprot zasnivanju </a:t>
            </a:r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znanja </a:t>
            </a:r>
            <a:r>
              <a:rPr lang="vi-VN" dirty="0">
                <a:solidFill>
                  <a:schemeClr val="tx1">
                    <a:lumMod val="20000"/>
                    <a:lumOff val="80000"/>
                  </a:schemeClr>
                </a:solidFill>
              </a:rPr>
              <a:t>na </a:t>
            </a:r>
            <a:r>
              <a:rPr lang="sr-Latn-R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konvenciona</a:t>
            </a:r>
            <a:r>
              <a:rPr lang="vi-VN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lnim </a:t>
            </a:r>
            <a:r>
              <a:rPr lang="vi-VN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inženjerskim </a:t>
            </a:r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rešenjima</a:t>
            </a:r>
            <a:r>
              <a:rPr lang="vi-VN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.</a:t>
            </a:r>
            <a:endParaRPr lang="sr-Latn-RS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sr-Latn-RS" sz="900" dirty="0" smtClean="0"/>
              <a:t> </a:t>
            </a:r>
            <a:endParaRPr lang="sr-Latn-RS" sz="900" dirty="0"/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42" y="5459891"/>
            <a:ext cx="859317" cy="8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Знак Универзитет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1" y="5452312"/>
            <a:ext cx="852959" cy="87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3360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951" y="10256"/>
            <a:ext cx="9144000" cy="235449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900">
                <a:solidFill>
                  <a:srgbClr val="FFFF00"/>
                </a:solidFill>
              </a:defRPr>
            </a:lvl1pPr>
          </a:lstStyle>
          <a:p>
            <a:endParaRPr lang="hr-HR" dirty="0"/>
          </a:p>
          <a:p>
            <a:r>
              <a:rPr lang="hr-HR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Geoinformatiku </a:t>
            </a:r>
            <a:r>
              <a:rPr lang="hr-HR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treba shvatiti kao tehnologiju za prikupljanje, </a:t>
            </a:r>
            <a:r>
              <a:rPr lang="hr-HR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analizu, skladištenje, vizelizaciju i razmenu prostornih </a:t>
            </a:r>
            <a:r>
              <a:rPr lang="hr-HR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podataka upotrebom geoinformacionih tehnologija. Geoinformatika sadrži i </a:t>
            </a:r>
            <a:r>
              <a:rPr lang="hr-HR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Sistem za upravljanje bazama podataka (DBMS</a:t>
            </a:r>
            <a:r>
              <a:rPr lang="hr-HR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), obuhvata rezultate geodetskih </a:t>
            </a:r>
            <a:r>
              <a:rPr lang="hr-HR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i GPS merenja </a:t>
            </a:r>
            <a:r>
              <a:rPr lang="hr-HR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 daljinske detekcije, korišćenje satelitskih snimaka, kao i matematičke modele prostora i geometrije.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951" y="2389927"/>
            <a:ext cx="9144000" cy="278537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900">
                <a:solidFill>
                  <a:srgbClr val="FFFF00"/>
                </a:solidFill>
              </a:defRPr>
            </a:lvl1pPr>
          </a:lstStyle>
          <a:p>
            <a:endParaRPr lang="sr-Latn-RS" sz="500" dirty="0" smtClean="0"/>
          </a:p>
          <a:p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Kroz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proces nastave iz predmeta 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Geoinformatika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 geobaza podataka studenti stiču znanja 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o osnovnim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geometrijskim konceptima prostora, 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topološkim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prostornim konceptima (mrežni prostori i fraktalna geometrija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), preko konceptualne predstave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prostornih pojava 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i digitalne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reprezentacije (rasteri i vektori), 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modelirnja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geoprostornih podataka kroz nivoe apstrakcije, reprezentacije konceptualnih modela i životnog ciklusa podataka u geoinformacionom sistemu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.</a:t>
            </a:r>
          </a:p>
          <a:p>
            <a:r>
              <a:rPr lang="sr-Latn-RS" dirty="0" smtClean="0"/>
              <a:t> </a:t>
            </a:r>
            <a:endParaRPr lang="hr-HR" dirty="0"/>
          </a:p>
        </p:txBody>
      </p:sp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42" y="5459891"/>
            <a:ext cx="859317" cy="8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Знак Универзите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1" y="5452312"/>
            <a:ext cx="852959" cy="87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6109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7381"/>
            <a:ext cx="9144000" cy="150810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900">
                <a:solidFill>
                  <a:srgbClr val="FFFF00"/>
                </a:solidFill>
              </a:defRPr>
            </a:lvl1pPr>
          </a:lstStyle>
          <a:p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Poseban</a:t>
            </a:r>
            <a:r>
              <a:rPr lang="sr-Latn-R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deo nastave iz Geoinformatike odnosi se na 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skladištenje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geoprostornih podataka u 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geo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bazu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podataka preko organizacije podataka u 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rasterskim i vektorskim strukturama i modelima podataka. podataka. </a:t>
            </a:r>
            <a:endParaRPr lang="sr-Latn-RS" sz="23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Picture 2" descr="http://downloads2.esri.com/events/uc/2012/sag/screenshots/1452_4399_DM_dia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508" y="2323057"/>
            <a:ext cx="4433567" cy="284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www.e-education.psu.edu/drupal6/files/geog489/image/L04_1fig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9" y="2316379"/>
            <a:ext cx="2571747" cy="295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1168894"/>
            <a:ext cx="9144000" cy="115416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900">
                <a:solidFill>
                  <a:srgbClr val="FFFF00"/>
                </a:solidFill>
              </a:defRPr>
            </a:lvl1pPr>
          </a:lstStyle>
          <a:p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D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izajniranje geobaze podataka na konceptualnom nivou vrši se korišćenjem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CASE 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alata i UML notacija, a 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fizičko modeliranje korišćenjem Access. Za pretraživanje podataka koriste se SQL upiti.</a:t>
            </a:r>
            <a:r>
              <a:rPr lang="sr-Cyrl-C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sr-Latn-RS" sz="23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42" y="5459891"/>
            <a:ext cx="859317" cy="8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Знак Универзитет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1" y="5452312"/>
            <a:ext cx="852959" cy="87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635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</p:bldLst>
  </p:timing>
</p:sld>
</file>

<file path=ppt/theme/theme1.xml><?xml version="1.0" encoding="utf-8"?>
<a:theme xmlns:a="http://schemas.openxmlformats.org/drawingml/2006/main" name="GISDay Template(2)">
  <a:themeElements>
    <a:clrScheme name="GISday">
      <a:dk1>
        <a:srgbClr val="1982AF"/>
      </a:dk1>
      <a:lt1>
        <a:sysClr val="window" lastClr="FFFFFF"/>
      </a:lt1>
      <a:dk2>
        <a:srgbClr val="163E66"/>
      </a:dk2>
      <a:lt2>
        <a:srgbClr val="C5E6EE"/>
      </a:lt2>
      <a:accent1>
        <a:srgbClr val="C3DA7A"/>
      </a:accent1>
      <a:accent2>
        <a:srgbClr val="207366"/>
      </a:accent2>
      <a:accent3>
        <a:srgbClr val="3D9775"/>
      </a:accent3>
      <a:accent4>
        <a:srgbClr val="BAB167"/>
      </a:accent4>
      <a:accent5>
        <a:srgbClr val="038A9D"/>
      </a:accent5>
      <a:accent6>
        <a:srgbClr val="DBCE1E"/>
      </a:accent6>
      <a:hlink>
        <a:srgbClr val="58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GISDay Template" id="{B0800E5F-E4F2-4BD4-86B9-E3CED3B84D99}" vid="{99829CA5-E484-463F-B0B9-7840A7A408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GISDay Template(2)</Template>
  <TotalTime>2822</TotalTime>
  <Words>989</Words>
  <Application>Microsoft Office PowerPoint</Application>
  <PresentationFormat>On-screen Show (4:3)</PresentationFormat>
  <Paragraphs>50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GISDay Template(2)</vt:lpstr>
      <vt:lpstr>PowerPoint Presentation</vt:lpstr>
      <vt:lpstr>TEHNIČKI FAKULTET U BORU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HVALA NA PAŽNJI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Nenad Vusovic;TF Bor</dc:creator>
  <cp:lastModifiedBy>Nenad Vusovic</cp:lastModifiedBy>
  <cp:revision>434</cp:revision>
  <cp:lastPrinted>2011-02-10T16:43:45Z</cp:lastPrinted>
  <dcterms:created xsi:type="dcterms:W3CDTF">2013-11-15T08:42:03Z</dcterms:created>
  <dcterms:modified xsi:type="dcterms:W3CDTF">2013-11-19T21:59:45Z</dcterms:modified>
</cp:coreProperties>
</file>